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94" r:id="rId3"/>
    <p:sldId id="295" r:id="rId4"/>
    <p:sldId id="296" r:id="rId5"/>
    <p:sldId id="293" r:id="rId6"/>
    <p:sldId id="290" r:id="rId7"/>
    <p:sldId id="291" r:id="rId8"/>
    <p:sldId id="287" r:id="rId9"/>
    <p:sldId id="289" r:id="rId10"/>
    <p:sldId id="288" r:id="rId11"/>
    <p:sldId id="297" r:id="rId12"/>
    <p:sldId id="279" r:id="rId13"/>
    <p:sldId id="285" r:id="rId14"/>
    <p:sldId id="281" r:id="rId15"/>
    <p:sldId id="307" r:id="rId16"/>
    <p:sldId id="303" r:id="rId17"/>
    <p:sldId id="304" r:id="rId18"/>
    <p:sldId id="308" r:id="rId19"/>
    <p:sldId id="305" r:id="rId20"/>
    <p:sldId id="311" r:id="rId21"/>
    <p:sldId id="306" r:id="rId22"/>
    <p:sldId id="286" r:id="rId23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  <a:srgbClr val="EFF3E9"/>
    <a:srgbClr val="B5AC7D"/>
    <a:srgbClr val="3CA2BE"/>
    <a:srgbClr val="FDEBE3"/>
    <a:srgbClr val="3898B2"/>
    <a:srgbClr val="7EDCDA"/>
    <a:srgbClr val="82C6D8"/>
    <a:srgbClr val="ECEADC"/>
    <a:srgbClr val="742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60"/>
  </p:normalViewPr>
  <p:slideViewPr>
    <p:cSldViewPr showGuides="1">
      <p:cViewPr>
        <p:scale>
          <a:sx n="66" d="100"/>
          <a:sy n="66" d="100"/>
        </p:scale>
        <p:origin x="-16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E4E4-DD26-4D95-AF59-300B0D62D25C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899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EBD9-3107-41E7-AA2C-CAC0297406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4744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EB6F-2B27-4F0F-8AF5-E2EA275DA940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B566-4907-4CB5-AB4C-6AD77B7AAB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1324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B566-4907-4CB5-AB4C-6AD77B7AABD3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954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B566-4907-4CB5-AB4C-6AD77B7AABD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2489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B566-4907-4CB5-AB4C-6AD77B7AABD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430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B566-4907-4CB5-AB4C-6AD77B7AABD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430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5B566-4907-4CB5-AB4C-6AD77B7AABD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7430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3077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504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6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082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241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4627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5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321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865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38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8889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8727-B1BE-460E-AE93-7C5D501A133A}" type="datetimeFigureOut">
              <a:rPr lang="th-TH" smtClean="0"/>
              <a:pPr/>
              <a:t>22/11/60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DA77-14EE-496D-9FED-F3CFDB090A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515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.pn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17.jpeg"/><Relationship Id="rId5" Type="http://schemas.openxmlformats.org/officeDocument/2006/relationships/image" Target="../media/image46.png"/><Relationship Id="rId10" Type="http://schemas.openxmlformats.org/officeDocument/2006/relationships/image" Target="../media/image51.gif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70472" y="3764274"/>
            <a:ext cx="5040560" cy="309372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4"/>
            <a:ext cx="9144000" cy="203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997" y="0"/>
            <a:ext cx="1584176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870" y="1020361"/>
            <a:ext cx="412805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diaUPC" pitchFamily="34" charset="-34"/>
                <a:cs typeface="CordiaUPC" pitchFamily="34" charset="-34"/>
              </a:rPr>
              <a:t>ศูนย์เทคโนโลยีสารสนเทศและการสื่อสาร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49085"/>
            <a:ext cx="5812904" cy="530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1241" y="305849"/>
            <a:ext cx="780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7325"/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กับ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255" y="1268760"/>
            <a:ext cx="341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diaUPC" pitchFamily="34" charset="-34"/>
                <a:cs typeface="CordiaUPC" pitchFamily="34" charset="-34"/>
              </a:rPr>
              <a:t>สำนักงานปลัดกระทรวงเกษตรและสหกรณ์</a:t>
            </a:r>
          </a:p>
        </p:txBody>
      </p:sp>
    </p:spTree>
    <p:extLst>
      <p:ext uri="{BB962C8B-B14F-4D97-AF65-F5344CB8AC3E}">
        <p14:creationId xmlns:p14="http://schemas.microsoft.com/office/powerpoint/2010/main" xmlns="" val="21777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5561034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73770" y="3790267"/>
            <a:ext cx="3771629" cy="1082709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8038" y="4075238"/>
            <a:ext cx="3019524" cy="3992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4100" y="1533822"/>
            <a:ext cx="4285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คุณสมบัติของ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App </a:t>
            </a:r>
            <a:r>
              <a:rPr lang="th-TH" sz="2400" b="1" u="sng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ที่ต้องการ</a:t>
            </a:r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/>
            </a:r>
            <a:b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</a:b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1. </a:t>
            </a:r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แหล่งความรู้ รวบรวมข้อมูลต่างๆ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2. </a:t>
            </a:r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เพิ่มช่องทางการขาย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3.</a:t>
            </a:r>
            <a:r>
              <a:rPr lang="th-TH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 คำนวณต้นทุนและกำไรของผลผลิต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4. Community </a:t>
            </a:r>
            <a:r>
              <a:rPr lang="th-TH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เกษตรกร แบ่งปันเรื่องราว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5. </a:t>
            </a:r>
            <a:r>
              <a:rPr lang="th-TH" sz="2000" dirty="0" smtClean="0">
                <a:solidFill>
                  <a:schemeClr val="accent3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ติดตามการเจริญเติบโตของผลผลิต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2844" y="1444377"/>
            <a:ext cx="3639764" cy="2105159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063" y="2420953"/>
            <a:ext cx="2067121" cy="9085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69505" y="1322720"/>
            <a:ext cx="2035605" cy="7490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1831" y="1215728"/>
            <a:ext cx="1257634" cy="12576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1288" y="678884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ผลการสำรวจความต้องการ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Observe &amp; Interview Data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0290" y="3549537"/>
            <a:ext cx="3098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1938" algn="l"/>
              </a:tabLst>
            </a:pPr>
            <a:r>
              <a:rPr lang="th-TH" sz="2000" b="1" u="sng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ปัญหาของเกษตรกร</a:t>
            </a:r>
          </a:p>
          <a:p>
            <a:pPr marL="261938" indent="-261938">
              <a:buAutoNum type="arabicPeriod"/>
              <a:tabLst>
                <a:tab pos="261938" algn="l"/>
              </a:tabLst>
            </a:pP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ราคาตลาดของผลผลิต</a:t>
            </a:r>
          </a:p>
          <a:p>
            <a:pPr marL="261938" indent="-261938">
              <a:buAutoNum type="arabicPeriod"/>
              <a:tabLst>
                <a:tab pos="261938" algn="l"/>
              </a:tabLst>
            </a:pP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สภาพแวดล้อม ดิน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/</a:t>
            </a: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ฟ้า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/</a:t>
            </a: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อากาศ</a:t>
            </a:r>
          </a:p>
          <a:p>
            <a:pPr marL="261938" indent="-261938">
              <a:buAutoNum type="arabicPeriod"/>
              <a:tabLst>
                <a:tab pos="261938" algn="l"/>
              </a:tabLst>
            </a:pP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โรคพืช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/</a:t>
            </a: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สัตว์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/</a:t>
            </a:r>
            <a:r>
              <a:rPr lang="th-TH" sz="20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แมลง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1703" y="1292461"/>
            <a:ext cx="146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ต้องการเพิ่มช่องทางการขาย</a:t>
            </a:r>
          </a:p>
        </p:txBody>
      </p:sp>
      <p:sp>
        <p:nvSpPr>
          <p:cNvPr id="29" name="Oval 28"/>
          <p:cNvSpPr/>
          <p:nvPr/>
        </p:nvSpPr>
        <p:spPr>
          <a:xfrm>
            <a:off x="1892944" y="2420953"/>
            <a:ext cx="1257634" cy="12576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9166" y="2717579"/>
            <a:ext cx="1460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65</a:t>
            </a:r>
            <a:r>
              <a:rPr lang="en-US" sz="24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%</a:t>
            </a:r>
            <a:endParaRPr lang="en-US" sz="4400" dirty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  <a:p>
            <a:endParaRPr lang="en-US" sz="4400" dirty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2785" y="3470339"/>
            <a:ext cx="1317088" cy="1722563"/>
            <a:chOff x="6364835" y="3346835"/>
            <a:chExt cx="1318785" cy="1724783"/>
          </a:xfrm>
        </p:grpSpPr>
        <p:sp>
          <p:nvSpPr>
            <p:cNvPr id="32" name="Oval 31"/>
            <p:cNvSpPr/>
            <p:nvPr/>
          </p:nvSpPr>
          <p:spPr>
            <a:xfrm>
              <a:off x="6364835" y="3346835"/>
              <a:ext cx="1215918" cy="12159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400" b="1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12729" y="3748179"/>
              <a:ext cx="11521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BrowalliaUPC" pitchFamily="34" charset="-34"/>
                  <a:ea typeface="Tahoma" panose="020B0604030504040204" pitchFamily="34" charset="0"/>
                  <a:cs typeface="BrowalliaUPC" pitchFamily="34" charset="-34"/>
                </a:rPr>
                <a:t>3%</a:t>
              </a:r>
              <a:endParaRPr lang="en-US" sz="4000" b="1" dirty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endParaRPr>
            </a:p>
            <a:p>
              <a:endParaRPr lang="en-US" sz="4000" b="1" dirty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31492" y="3541878"/>
              <a:ext cx="1152128" cy="95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rowalliaUPC" pitchFamily="34" charset="-34"/>
                  <a:ea typeface="Tahoma" panose="020B0604030504040204" pitchFamily="34" charset="0"/>
                  <a:cs typeface="BrowalliaUPC" pitchFamily="34" charset="-34"/>
                </a:rPr>
                <a:t>only</a:t>
              </a:r>
              <a:endParaRPr lang="en-US" b="1" dirty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endParaRPr>
            </a:p>
            <a:p>
              <a:endParaRPr lang="en-US" b="1" dirty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endParaRPr>
            </a:p>
          </p:txBody>
        </p:sp>
      </p:grpSp>
      <p:pic>
        <p:nvPicPr>
          <p:cNvPr id="35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784" y="1056552"/>
            <a:ext cx="1802320" cy="1802320"/>
          </a:xfrm>
          <a:prstGeom prst="rect">
            <a:avLst/>
          </a:prstGeom>
        </p:spPr>
      </p:pic>
      <p:pic>
        <p:nvPicPr>
          <p:cNvPr id="36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4907" y="1912189"/>
            <a:ext cx="1978393" cy="19783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89986" y="1314026"/>
            <a:ext cx="1460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74</a:t>
            </a:r>
            <a:r>
              <a:rPr lang="en-US" sz="24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%</a:t>
            </a:r>
            <a:endParaRPr lang="en-US" sz="4400" dirty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  <a:p>
            <a:endParaRPr lang="en-US" sz="4400" dirty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512" y="2547442"/>
            <a:ext cx="2059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ต้องการแหล่ง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ศูนย์กลางความรู้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00814" y="4077072"/>
            <a:ext cx="270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รู้แหล่งในการขายออนไลน์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307" y="3601726"/>
            <a:ext cx="514106" cy="5141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22742" t="69536" r="31323" b="15698"/>
          <a:stretch/>
        </p:blipFill>
        <p:spPr>
          <a:xfrm>
            <a:off x="49464" y="4869160"/>
            <a:ext cx="9108504" cy="164611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848546" y="5927461"/>
            <a:ext cx="3332984" cy="39920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99826" y="5888904"/>
            <a:ext cx="312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อ</a:t>
            </a:r>
            <a:r>
              <a:rPr lang="en-US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.</a:t>
            </a:r>
            <a:r>
              <a:rPr lang="th-TH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วังน้ำเขียว ร่วมกับ ธกส</a:t>
            </a:r>
            <a:r>
              <a:rPr lang="en-US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.</a:t>
            </a:r>
            <a:endParaRPr lang="th-TH" dirty="0" smtClean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45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9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255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ubtitle 2"/>
          <p:cNvSpPr txBox="1">
            <a:spLocks/>
          </p:cNvSpPr>
          <p:nvPr/>
        </p:nvSpPr>
        <p:spPr>
          <a:xfrm>
            <a:off x="380189" y="983212"/>
            <a:ext cx="691276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BrowalliaUPC" pitchFamily="34" charset="-34"/>
                <a:cs typeface="BrowalliaUPC" pitchFamily="34" charset="-34"/>
              </a:rPr>
              <a:t>ผลจากการสำรวจความต้องการของเกษตรกร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คณะกรรมการพัฒนาการเกษตรสมัยใหม่แบบดิจิทัล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(Smart Agriculture ICT)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จึงได้พัฒนา</a:t>
            </a:r>
            <a:r>
              <a:rPr lang="th-TH" sz="2400" dirty="0" err="1" smtClean="0">
                <a:latin typeface="BrowalliaUPC" pitchFamily="34" charset="-34"/>
                <a:cs typeface="BrowalliaUPC" pitchFamily="34" charset="-34"/>
              </a:rPr>
              <a:t>แอปพิลเค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ชัน ออกเป็น 2 แอปพลิเคชัน คือ</a:t>
            </a:r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20" name="Picture 2" descr="Image result for ประชารั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957" y="879065"/>
            <a:ext cx="1697768" cy="7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416785"/>
            <a:ext cx="927519" cy="1106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867" y="2913673"/>
            <a:ext cx="7668344" cy="74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ทำหน้าที่สนับสนุนให้เกษตรพัฒนาตนเองไปสู่ </a:t>
            </a:r>
            <a:r>
              <a:rPr lang="en-US" sz="2400" dirty="0">
                <a:latin typeface="BrowalliaUPC" pitchFamily="34" charset="-34"/>
                <a:cs typeface="BrowalliaUPC" pitchFamily="34" charset="-34"/>
              </a:rPr>
              <a:t>Smart Farmer </a:t>
            </a: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และสามารถเข้าถึง</a:t>
            </a:r>
          </a:p>
          <a:p>
            <a:pPr>
              <a:lnSpc>
                <a:spcPts val="2500"/>
              </a:lnSpc>
            </a:pP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บริการโมบายแอปพลิเคชันของทุกหน่วยงานในสังกัดของกระทรวงและสหกรณ์ได้</a:t>
            </a:r>
          </a:p>
        </p:txBody>
      </p:sp>
      <p:pic>
        <p:nvPicPr>
          <p:cNvPr id="16" name="Picture 2" descr="D:\_PROJECT\Green Mart\Up to Store files\App Icon_512x5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00609"/>
            <a:ext cx="1294552" cy="1294552"/>
          </a:xfrm>
          <a:prstGeom prst="rect">
            <a:avLst/>
          </a:prstGeom>
          <a:noFill/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251047" y="4223714"/>
            <a:ext cx="3825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3600" b="1" dirty="0" err="1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กรีน</a:t>
            </a:r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 </a:t>
            </a:r>
            <a:r>
              <a:rPr lang="th-TH" sz="3600" b="1" dirty="0" err="1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มาร์ท</a:t>
            </a:r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(Green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Mart)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abica" panose="02000000000000000000" pitchFamily="2" charset="0"/>
                <a:ea typeface="Tahoma" pitchFamily="34" charset="0"/>
                <a:cs typeface="Arabica" panose="02000000000000000000" pitchFamily="2" charset="0"/>
              </a:rPr>
              <a:t>)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abica" panose="02000000000000000000" pitchFamily="2" charset="0"/>
              <a:ea typeface="Tahoma" pitchFamily="34" charset="0"/>
              <a:cs typeface="Arabica" panose="02000000000000000000" pitchFamily="2" charset="0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331640" y="2434998"/>
            <a:ext cx="2242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chemeClr val="accent3">
                    <a:lumMod val="50000"/>
                  </a:schemeClr>
                </a:solidFill>
                <a:latin typeface="Browallia New"/>
                <a:cs typeface="Browallia New"/>
              </a:rPr>
              <a:t> 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Browallia New"/>
                <a:cs typeface="Browallia New"/>
              </a:rPr>
              <a:t>เกษตรดิจิทัล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4797152"/>
            <a:ext cx="5966698" cy="425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dirty="0">
                <a:latin typeface="BrowalliaUPC" pitchFamily="34" charset="-34"/>
                <a:cs typeface="BrowalliaUPC" pitchFamily="34" charset="-34"/>
              </a:rPr>
              <a:t>ช่องทางการเชื่อมโยงและการแลกเปลี่ยนซื้อขายสินค้าทางการเกษตร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10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3766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97615"/>
            <a:ext cx="9144000" cy="360385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6" name="กลุ่ม 3"/>
          <p:cNvGrpSpPr/>
          <p:nvPr/>
        </p:nvGrpSpPr>
        <p:grpSpPr>
          <a:xfrm>
            <a:off x="3419872" y="2132856"/>
            <a:ext cx="4536504" cy="3954474"/>
            <a:chOff x="9168151" y="2303047"/>
            <a:chExt cx="3794767" cy="3954474"/>
          </a:xfrm>
        </p:grpSpPr>
        <p:pic>
          <p:nvPicPr>
            <p:cNvPr id="9" name="รูปภาพ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168151" y="2303047"/>
              <a:ext cx="3794767" cy="986153"/>
            </a:xfrm>
            <a:prstGeom prst="rect">
              <a:avLst/>
            </a:prstGeom>
          </p:spPr>
        </p:pic>
        <p:pic>
          <p:nvPicPr>
            <p:cNvPr id="11" name="รูปภาพ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168151" y="3289200"/>
              <a:ext cx="3794767" cy="986153"/>
            </a:xfrm>
            <a:prstGeom prst="rect">
              <a:avLst/>
            </a:prstGeom>
          </p:spPr>
        </p:pic>
        <p:pic>
          <p:nvPicPr>
            <p:cNvPr id="12" name="รูปภาพ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168151" y="5271368"/>
              <a:ext cx="3794767" cy="986153"/>
            </a:xfrm>
            <a:prstGeom prst="rect">
              <a:avLst/>
            </a:prstGeom>
          </p:spPr>
        </p:pic>
        <p:pic>
          <p:nvPicPr>
            <p:cNvPr id="13" name="รูปภาพ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9168151" y="4275353"/>
              <a:ext cx="3794767" cy="996015"/>
            </a:xfrm>
            <a:prstGeom prst="rect">
              <a:avLst/>
            </a:prstGeom>
          </p:spPr>
        </p:pic>
      </p:grpSp>
      <p:pic>
        <p:nvPicPr>
          <p:cNvPr id="14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302" y="1558254"/>
            <a:ext cx="923662" cy="923662"/>
          </a:xfrm>
          <a:prstGeom prst="rect">
            <a:avLst/>
          </a:prstGeom>
        </p:spPr>
      </p:pic>
      <p:pic>
        <p:nvPicPr>
          <p:cNvPr id="15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302" y="2625932"/>
            <a:ext cx="923662" cy="923662"/>
          </a:xfrm>
          <a:prstGeom prst="rect">
            <a:avLst/>
          </a:prstGeom>
        </p:spPr>
      </p:pic>
      <p:pic>
        <p:nvPicPr>
          <p:cNvPr id="16" name="รูปภาพ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302" y="3664806"/>
            <a:ext cx="923662" cy="923662"/>
          </a:xfrm>
          <a:prstGeom prst="rect">
            <a:avLst/>
          </a:prstGeom>
        </p:spPr>
      </p:pic>
      <p:pic>
        <p:nvPicPr>
          <p:cNvPr id="17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302" y="4732484"/>
            <a:ext cx="923662" cy="9236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8292" y="6453336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chemeClr val="bg1">
                    <a:lumMod val="95000"/>
                  </a:schemeClr>
                </a:solidFill>
              </a:rPr>
              <a:t>จัดทำโดย คณะกรรมการพัฒนาเกษตรสมัยใหม่แบบดิจิทัล</a:t>
            </a:r>
            <a:endParaRPr lang="th-TH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รูปภาพ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456" y="1062331"/>
            <a:ext cx="879021" cy="10484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29585" y="644310"/>
            <a:ext cx="3406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เกษตรดิจิทัล</a:t>
            </a:r>
            <a:endParaRPr lang="th-TH" sz="6600" b="1" dirty="0">
              <a:ln w="9525"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6411" y="1514738"/>
            <a:ext cx="3563796" cy="61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แอปพลิเคชันเพื่อปรับเปลี่ยนวิถีการเกษตร</a:t>
            </a:r>
          </a:p>
          <a:p>
            <a:pPr algn="r">
              <a:lnSpc>
                <a:spcPts val="2000"/>
              </a:lnSpc>
            </a:pPr>
            <a:r>
              <a:rPr lang="th-TH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แบบดั้งเดิมสู่การเกษตร</a:t>
            </a:r>
            <a:r>
              <a:rPr lang="th-TH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ยุคดิจิทัล</a:t>
            </a:r>
            <a:endParaRPr lang="th-TH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4018" y="2416508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</a:rPr>
              <a:t>คลิปความรู้ด้านการเกษตร</a:t>
            </a:r>
            <a:endParaRPr lang="th-TH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4018" y="3433438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</a:rPr>
              <a:t>ข่าวสารด้านการเกษตร</a:t>
            </a:r>
            <a:endParaRPr lang="th-TH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4018" y="4355922"/>
            <a:ext cx="260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</a:rPr>
              <a:t>ราคา/ตลาดสินค้าเกษตร</a:t>
            </a:r>
            <a:endParaRPr lang="th-TH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4018" y="5415607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>
                    <a:lumMod val="95000"/>
                  </a:schemeClr>
                </a:solidFill>
              </a:rPr>
              <a:t>เชื่อมโยงบริการเกษตร</a:t>
            </a:r>
            <a:endParaRPr lang="th-TH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รูปภาพ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9" y="960891"/>
            <a:ext cx="4363699" cy="58684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11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4729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29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pic>
        <p:nvPicPr>
          <p:cNvPr id="12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792" y="1526186"/>
            <a:ext cx="2211101" cy="3929310"/>
          </a:xfrm>
          <a:prstGeom prst="rect">
            <a:avLst/>
          </a:prstGeom>
        </p:spPr>
      </p:pic>
      <p:pic>
        <p:nvPicPr>
          <p:cNvPr id="13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34" y="1526186"/>
            <a:ext cx="2226692" cy="3957017"/>
          </a:xfrm>
          <a:prstGeom prst="rect">
            <a:avLst/>
          </a:prstGeom>
        </p:spPr>
      </p:pic>
      <p:pic>
        <p:nvPicPr>
          <p:cNvPr id="14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968" y="1526186"/>
            <a:ext cx="2226692" cy="3957017"/>
          </a:xfrm>
          <a:prstGeom prst="rect">
            <a:avLst/>
          </a:prstGeom>
        </p:spPr>
      </p:pic>
      <p:pic>
        <p:nvPicPr>
          <p:cNvPr id="15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8880"/>
            <a:ext cx="2223658" cy="3951628"/>
          </a:xfrm>
          <a:prstGeom prst="rect">
            <a:avLst/>
          </a:prstGeom>
        </p:spPr>
      </p:pic>
      <p:pic>
        <p:nvPicPr>
          <p:cNvPr id="16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05" y="883569"/>
            <a:ext cx="599075" cy="599075"/>
          </a:xfrm>
          <a:prstGeom prst="rect">
            <a:avLst/>
          </a:prstGeom>
        </p:spPr>
      </p:pic>
      <p:pic>
        <p:nvPicPr>
          <p:cNvPr id="17" name="รูปภาพ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792" y="883569"/>
            <a:ext cx="599075" cy="599075"/>
          </a:xfrm>
          <a:prstGeom prst="rect">
            <a:avLst/>
          </a:prstGeom>
        </p:spPr>
      </p:pic>
      <p:pic>
        <p:nvPicPr>
          <p:cNvPr id="18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102" y="883569"/>
            <a:ext cx="599075" cy="599075"/>
          </a:xfrm>
          <a:prstGeom prst="rect">
            <a:avLst/>
          </a:prstGeom>
        </p:spPr>
      </p:pic>
      <p:pic>
        <p:nvPicPr>
          <p:cNvPr id="19" name="รูปภาพ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660" y="883569"/>
            <a:ext cx="599075" cy="599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5297" y="90588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8E40"/>
                </a:solidFill>
              </a:rPr>
              <a:t>ความรู้</a:t>
            </a:r>
            <a:endParaRPr lang="th-TH" sz="2400" b="1" dirty="0">
              <a:solidFill>
                <a:srgbClr val="008E4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9575" y="90588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</a:rPr>
              <a:t>ข่าวสาร</a:t>
            </a:r>
            <a:endParaRPr lang="th-TH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7885" y="905880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accent4">
                    <a:lumMod val="75000"/>
                  </a:schemeClr>
                </a:solidFill>
              </a:rPr>
              <a:t>ราคาสินค้า</a:t>
            </a:r>
            <a:endParaRPr lang="th-TH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2474" y="90588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บริการ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161" y="585847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ค้นหาข้อมูล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27" name="รูปภาพ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5" t="35596" r="15777" b="39205"/>
          <a:stretch/>
        </p:blipFill>
        <p:spPr>
          <a:xfrm>
            <a:off x="1439901" y="5580928"/>
            <a:ext cx="1567513" cy="10167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12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769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707904" y="764704"/>
            <a:ext cx="427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พิมพ์ คำว่า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“</a:t>
            </a:r>
            <a:r>
              <a:rPr lang="th-TH" sz="4000" b="1" dirty="0" err="1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เกษตรดิจิทัล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”</a:t>
            </a:r>
            <a:endParaRPr lang="th-TH" sz="4000" b="1" dirty="0">
              <a:solidFill>
                <a:schemeClr val="accent6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16" name="รูปภาพ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2" y="723317"/>
            <a:ext cx="3293001" cy="5655510"/>
          </a:xfrm>
          <a:prstGeom prst="rect">
            <a:avLst/>
          </a:prstGeom>
        </p:spPr>
      </p:pic>
      <p:pic>
        <p:nvPicPr>
          <p:cNvPr id="17" name="รูปภาพ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547" y="1360232"/>
            <a:ext cx="1319193" cy="390872"/>
          </a:xfrm>
          <a:prstGeom prst="rect">
            <a:avLst/>
          </a:prstGeom>
        </p:spPr>
      </p:pic>
      <p:pic>
        <p:nvPicPr>
          <p:cNvPr id="18" name="รูปภาพ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72" y="1364424"/>
            <a:ext cx="1319193" cy="3908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0384" y="1241757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บนระบบ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android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และ </a:t>
            </a:r>
            <a:r>
              <a:rPr lang="en-US" sz="2400" dirty="0" err="1" smtClean="0">
                <a:latin typeface="BrowalliaUPC" pitchFamily="34" charset="-34"/>
                <a:cs typeface="BrowalliaUPC" pitchFamily="34" charset="-34"/>
              </a:rPr>
              <a:t>iOS</a:t>
            </a:r>
            <a:endParaRPr lang="th-TH" sz="24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26" y="1504118"/>
            <a:ext cx="2656632" cy="39849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19872" y="1916832"/>
            <a:ext cx="50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เลือกหัวข้อ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 Feedback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เพื่อตอบแบบสอบถาม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8" b="17443"/>
          <a:stretch/>
        </p:blipFill>
        <p:spPr>
          <a:xfrm>
            <a:off x="6266551" y="2508582"/>
            <a:ext cx="2691316" cy="3812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8" b="29223"/>
          <a:stretch/>
        </p:blipFill>
        <p:spPr>
          <a:xfrm>
            <a:off x="3485882" y="2508582"/>
            <a:ext cx="2691316" cy="3248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13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769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11" y="4561178"/>
            <a:ext cx="9054325" cy="13681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32" y="4705193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err="1" smtClean="0">
                <a:solidFill>
                  <a:schemeClr val="bg1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กรีน</a:t>
            </a: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 </a:t>
            </a:r>
            <a:r>
              <a:rPr lang="th-TH" sz="4400" b="1" dirty="0" err="1" smtClean="0">
                <a:solidFill>
                  <a:schemeClr val="bg1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มาร์ท</a:t>
            </a:r>
            <a:r>
              <a:rPr lang="th-TH" sz="4400" b="1" dirty="0" smtClean="0">
                <a:solidFill>
                  <a:schemeClr val="bg1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(Green Mart)</a:t>
            </a:r>
          </a:p>
        </p:txBody>
      </p:sp>
      <p:pic>
        <p:nvPicPr>
          <p:cNvPr id="10" name="Picture 5" descr="D:\_PROJECT\Green Mart\Up to Store files\Features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22" y="934056"/>
            <a:ext cx="7201794" cy="351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6" descr="D:\_PROJECT\Green Mart\Img for Post\DSC00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528" y="987550"/>
            <a:ext cx="1404464" cy="1053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7" descr="D:\_PROJECT\Green Mart\Img for Post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840" y="2184914"/>
            <a:ext cx="1368152" cy="109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8" descr="D:\_PROJECT\Green Mart\Img for Post\sourcing1(2).jpg"/>
          <p:cNvPicPr>
            <a:picLocks noChangeAspect="1" noChangeArrowheads="1"/>
          </p:cNvPicPr>
          <p:nvPr/>
        </p:nvPicPr>
        <p:blipFill>
          <a:blip r:embed="rId7" cstate="print"/>
          <a:srcRect l="7161" t="6321" r="7161" b="9681"/>
          <a:stretch>
            <a:fillRect/>
          </a:stretch>
        </p:blipFill>
        <p:spPr bwMode="auto">
          <a:xfrm>
            <a:off x="7532037" y="3337042"/>
            <a:ext cx="146896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33549" y="5351835"/>
            <a:ext cx="863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“ช่องทางการเชื่อมโยงและการแลกเปลี่ยนซื้อขายสินค้าทางการเกษตร“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9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46" b="18029"/>
          <a:stretch/>
        </p:blipFill>
        <p:spPr>
          <a:xfrm>
            <a:off x="2987824" y="1413138"/>
            <a:ext cx="1492148" cy="25919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14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1592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9" name="Picture 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rcRect r="50552"/>
          <a:stretch>
            <a:fillRect/>
          </a:stretch>
        </p:blipFill>
        <p:spPr bwMode="auto">
          <a:xfrm>
            <a:off x="5447534" y="1418235"/>
            <a:ext cx="1676412" cy="261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4" descr="https://encrypted-tbn0.gstatic.com/images?q=tbn:ANd9GcS32rPDCAB_7Pv2H5wgak0znMSmzBfv0hX9ZD5hb_zFUmnw4ItI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1648" y="4095009"/>
            <a:ext cx="2427345" cy="21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6" descr="D:\_PROJECT\We Grow\Content\Raw data\Picture\pic_fruit1\ชำมะเลียง\ชำมะเลียง (8).JPG"/>
          <p:cNvPicPr>
            <a:picLocks noChangeAspect="1" noChangeArrowheads="1"/>
          </p:cNvPicPr>
          <p:nvPr/>
        </p:nvPicPr>
        <p:blipFill>
          <a:blip r:embed="rId6" cstate="print"/>
          <a:srcRect t="40937"/>
          <a:stretch>
            <a:fillRect/>
          </a:stretch>
        </p:blipFill>
        <p:spPr bwMode="auto">
          <a:xfrm>
            <a:off x="7289471" y="1034781"/>
            <a:ext cx="1363014" cy="98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 descr="http://www.sawika.com/wp-content/uploads/2013/09/%E0%B8%9B%E0%B8%A5%E0%B8%94%E0%B9%83%E0%B8%9A%E0%B8%81%E0%B8%A3%E0%B8%B0%E0%B8%97%E0%B9%88%E0%B8%AD%E0%B8%A1%E0%B8%AD%E0%B8%AD%E0%B8%81%E0%B8%88%E0%B8%B2%E0%B8%81%E0%B8%AA%E0%B8%B2%E0%B8%A3%E0%B9%80%E0%B8%AA%E0%B8%9E%E0%B8%95%E0%B8%B4%E0%B8%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522" y="1142462"/>
            <a:ext cx="1386955" cy="104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 descr="http://www.smileconsumer.com/wp-content/uploads/2012/08/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7468" y="2962553"/>
            <a:ext cx="1470337" cy="110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2" descr="D:\_PROJECT\We Grow\Content\Raw data\Picture\pic_fruit1\สาเก\สาเก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8434" y="2915863"/>
            <a:ext cx="894086" cy="67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2979" y="2541227"/>
            <a:ext cx="435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fontAlgn="base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10"/>
              </a:buBlip>
            </a:pPr>
            <a:r>
              <a:rPr lang="th-TH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UPC" pitchFamily="34" charset="-34"/>
                <a:cs typeface="CordiaUPC" pitchFamily="34" charset="-34"/>
              </a:rPr>
              <a:t>การเชื่อมโยงผู้ซื้อ และผู้ขาย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SzPct val="80000"/>
              <a:buBlip>
                <a:blip r:embed="rId10"/>
              </a:buBlip>
            </a:pPr>
            <a:r>
              <a:rPr lang="th-TH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UPC" pitchFamily="34" charset="-34"/>
                <a:cs typeface="CordiaUPC" pitchFamily="34" charset="-34"/>
              </a:rPr>
              <a:t>การบริหารจัดการข้อมูลการซื้อขายที่สะดวกขึ้น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10"/>
              </a:buBlip>
            </a:pPr>
            <a:r>
              <a:rPr lang="th-TH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UPC" pitchFamily="34" charset="-34"/>
                <a:cs typeface="CordiaUPC" pitchFamily="34" charset="-34"/>
              </a:rPr>
              <a:t>ส่งเสริมเกษตรกรผลิตสินค้าคุณภาพ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10"/>
              </a:buBlip>
            </a:pPr>
            <a:r>
              <a:rPr lang="th-TH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UPC" pitchFamily="34" charset="-34"/>
                <a:cs typeface="CordiaUPC" pitchFamily="34" charset="-34"/>
              </a:rPr>
              <a:t>ความต่อเนื่องด้านการสร้างรายได้</a:t>
            </a:r>
          </a:p>
          <a:p>
            <a:pPr indent="273050" fontAlgn="base">
              <a:spcBef>
                <a:spcPct val="0"/>
              </a:spcBef>
              <a:spcAft>
                <a:spcPct val="0"/>
              </a:spcAft>
              <a:buSzPct val="80000"/>
              <a:buBlip>
                <a:blip r:embed="rId10"/>
              </a:buBlip>
            </a:pPr>
            <a:r>
              <a:rPr lang="th-TH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diaUPC" pitchFamily="34" charset="-34"/>
                <a:cs typeface="CordiaUPC" pitchFamily="34" charset="-34"/>
              </a:rPr>
              <a:t>สะท้อนภาพความเข้มแข็งของกลุ่มเกษตร</a:t>
            </a:r>
          </a:p>
        </p:txBody>
      </p:sp>
      <p:sp>
        <p:nvSpPr>
          <p:cNvPr id="22" name="Rectangle 57"/>
          <p:cNvSpPr/>
          <p:nvPr/>
        </p:nvSpPr>
        <p:spPr>
          <a:xfrm>
            <a:off x="322979" y="204267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00B050"/>
                </a:solidFill>
                <a:latin typeface="CordiaUPC" pitchFamily="34" charset="-34"/>
                <a:ea typeface="Tahoma" pitchFamily="34" charset="0"/>
                <a:cs typeface="CordiaUPC" pitchFamily="34" charset="-34"/>
              </a:rPr>
              <a:t>วัตถุประสงค์</a:t>
            </a:r>
            <a:endParaRPr lang="en-US" b="1" dirty="0" smtClean="0">
              <a:solidFill>
                <a:srgbClr val="00B050"/>
              </a:solidFill>
              <a:latin typeface="CordiaUPC" pitchFamily="34" charset="-34"/>
              <a:ea typeface="Tahoma" pitchFamily="34" charset="0"/>
              <a:cs typeface="CordiaUPC" pitchFamily="34" charset="-34"/>
            </a:endParaRPr>
          </a:p>
        </p:txBody>
      </p:sp>
      <p:pic>
        <p:nvPicPr>
          <p:cNvPr id="23" name="Picture 2" descr="D:\_PROJECT\Green Mart\Up to Store files\App Icon_512x5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3570" y="1064010"/>
            <a:ext cx="720080" cy="720080"/>
          </a:xfrm>
          <a:prstGeom prst="rect">
            <a:avLst/>
          </a:prstGeom>
          <a:noFill/>
        </p:spPr>
      </p:pic>
      <p:cxnSp>
        <p:nvCxnSpPr>
          <p:cNvPr id="24" name="Straight Connector 74"/>
          <p:cNvCxnSpPr/>
          <p:nvPr/>
        </p:nvCxnSpPr>
        <p:spPr>
          <a:xfrm>
            <a:off x="812619" y="1146078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798398" y="1146078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CordiaUPC" pitchFamily="34" charset="-34"/>
                <a:cs typeface="CordiaUPC" pitchFamily="34" charset="-34"/>
              </a:rPr>
              <a:t>Green Mart</a:t>
            </a:r>
            <a:endParaRPr lang="th-TH" sz="3600" b="1" dirty="0" smtClean="0">
              <a:solidFill>
                <a:srgbClr val="FF000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" name="Picture 62" descr="https://image-gr.s3.envato.com/files/22368920/logo_grocer_vegetables_COLOR_PRVW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28812" b="26226"/>
          <a:stretch>
            <a:fillRect/>
          </a:stretch>
        </p:blipFill>
        <p:spPr bwMode="auto">
          <a:xfrm>
            <a:off x="6887582" y="4279190"/>
            <a:ext cx="1615672" cy="21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15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584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8" name="Picture 11" descr="http://www.community-mapper.com/images/iStock_000017727905Small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27872" y="1065537"/>
            <a:ext cx="2091944" cy="1568958"/>
          </a:xfrm>
          <a:prstGeom prst="rect">
            <a:avLst/>
          </a:prstGeom>
          <a:noFill/>
        </p:spPr>
      </p:pic>
      <p:sp>
        <p:nvSpPr>
          <p:cNvPr id="9" name="Oval 67"/>
          <p:cNvSpPr/>
          <p:nvPr/>
        </p:nvSpPr>
        <p:spPr>
          <a:xfrm>
            <a:off x="1000902" y="4971404"/>
            <a:ext cx="7156651" cy="134875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1583" y="865482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Application 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4581128"/>
            <a:ext cx="236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err="1" smtClean="0">
                <a:solidFill>
                  <a:schemeClr val="accent3">
                    <a:lumMod val="50000"/>
                  </a:schemeClr>
                </a:solidFill>
              </a:rPr>
              <a:t>โพสต์</a:t>
            </a:r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</a:rPr>
              <a:t>ขายสินค้า</a:t>
            </a:r>
            <a:endParaRPr lang="th-TH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9665" y="2925638"/>
            <a:ext cx="237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</a:rPr>
              <a:t>ข่าวสาร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4230" y="4409858"/>
            <a:ext cx="297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</a:rPr>
              <a:t>การจัดเก็บ และรายงานผลข้อมูล</a:t>
            </a:r>
            <a:endParaRPr lang="th-TH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" name="Picture 11" descr="http://www.growforprincess.in.th/mobileapp/images/tree/web148dZpOr4wn1408683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7117" y="1914256"/>
            <a:ext cx="1671666" cy="9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5" descr="http://www.carbonzeroplanet.org/science/images/carbonbalan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9278">
            <a:off x="7211503" y="3395375"/>
            <a:ext cx="1484075" cy="1038854"/>
          </a:xfrm>
          <a:prstGeom prst="rect">
            <a:avLst/>
          </a:prstGeom>
          <a:noFill/>
        </p:spPr>
      </p:pic>
      <p:pic>
        <p:nvPicPr>
          <p:cNvPr id="20" name="Picture 9" descr="D:\_PROJECT\We Grow\Content\Raw data\Picture\pic_fruit1\ชำมะเลียง\ชำมะเลียง (8).JPG"/>
          <p:cNvPicPr>
            <a:picLocks noChangeAspect="1" noChangeArrowheads="1"/>
          </p:cNvPicPr>
          <p:nvPr/>
        </p:nvPicPr>
        <p:blipFill>
          <a:blip r:embed="rId7" cstate="print"/>
          <a:srcRect t="40937"/>
          <a:stretch>
            <a:fillRect/>
          </a:stretch>
        </p:blipFill>
        <p:spPr bwMode="auto">
          <a:xfrm>
            <a:off x="426713" y="3704939"/>
            <a:ext cx="970638" cy="7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http://www.sawika.com/wp-content/uploads/2013/09/%E0%B8%9B%E0%B8%A5%E0%B8%94%E0%B9%83%E0%B8%9A%E0%B8%81%E0%B8%A3%E0%B8%B0%E0%B8%97%E0%B9%88%E0%B8%AD%E0%B8%A1%E0%B8%AD%E0%B8%AD%E0%B8%81%E0%B8%88%E0%B8%B2%E0%B8%81%E0%B8%AA%E0%B8%B2%E0%B8%A3%E0%B9%80%E0%B8%AA%E0%B8%9E%E0%B8%95%E0%B8%B4%E0%B8%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2285" y="3718473"/>
            <a:ext cx="860536" cy="64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12632" flipH="1">
            <a:off x="1407681" y="3444625"/>
            <a:ext cx="635386" cy="1075715"/>
          </a:xfrm>
          <a:prstGeom prst="roundRect">
            <a:avLst>
              <a:gd name="adj" fmla="val 61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6" descr="http://www.smileconsumer.com/wp-content/uploads/2012/08/0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2025" y="3140968"/>
            <a:ext cx="990921" cy="74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http://files.softicons.com/download/application-icons/programmers-pack-icons-by-iconshock/png/512/databas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23012" y="3520783"/>
            <a:ext cx="990921" cy="990921"/>
          </a:xfrm>
          <a:prstGeom prst="rect">
            <a:avLst/>
          </a:prstGeom>
          <a:noFill/>
        </p:spPr>
      </p:pic>
      <p:pic>
        <p:nvPicPr>
          <p:cNvPr id="25" name="Picture 2" descr="C:\Users\sunsan3\Desktop\vegetable_bag.png.pagespeed.ce.zMfNJ-zvC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69865" y="781313"/>
            <a:ext cx="1965335" cy="2131889"/>
          </a:xfrm>
          <a:prstGeom prst="rect">
            <a:avLst/>
          </a:prstGeom>
          <a:noFill/>
        </p:spPr>
      </p:pic>
      <p:sp>
        <p:nvSpPr>
          <p:cNvPr id="26" name="Rectangle 34"/>
          <p:cNvSpPr/>
          <p:nvPr/>
        </p:nvSpPr>
        <p:spPr>
          <a:xfrm>
            <a:off x="3563336" y="5651956"/>
            <a:ext cx="2842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Mart</a:t>
            </a:r>
            <a:endParaRPr lang="th-TH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3701" y="2925638"/>
            <a:ext cx="236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</a:rPr>
              <a:t>เลือกซื้อสินค้า</a:t>
            </a:r>
            <a:endParaRPr lang="th-TH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" name="Picture 2" descr="D:\_PROJECT\Green Mart\Up to Store files\App Icon_512x512.png"/>
          <p:cNvPicPr>
            <a:picLocks noChangeAspect="1" noChangeArrowheads="1"/>
          </p:cNvPicPr>
          <p:nvPr/>
        </p:nvPicPr>
        <p:blipFill rotWithShape="1">
          <a:blip r:embed="rId13" cstate="print"/>
          <a:srcRect l="18158" r="14190"/>
          <a:stretch/>
        </p:blipFill>
        <p:spPr bwMode="auto">
          <a:xfrm>
            <a:off x="4368799" y="4214450"/>
            <a:ext cx="968317" cy="143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469799" y="3715659"/>
            <a:ext cx="1003395" cy="169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16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584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27" y="87589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Profile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639"/>
          <a:stretch/>
        </p:blipFill>
        <p:spPr>
          <a:xfrm>
            <a:off x="241085" y="1276524"/>
            <a:ext cx="3075977" cy="51536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56" b="28272"/>
          <a:stretch/>
        </p:blipFill>
        <p:spPr>
          <a:xfrm>
            <a:off x="3690009" y="1102567"/>
            <a:ext cx="3188900" cy="309289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728"/>
          <a:stretch/>
        </p:blipFill>
        <p:spPr>
          <a:xfrm>
            <a:off x="5311663" y="3068960"/>
            <a:ext cx="3188900" cy="3092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17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1821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179" y="964759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Shopping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55"/>
          <a:stretch/>
        </p:blipFill>
        <p:spPr>
          <a:xfrm>
            <a:off x="5292080" y="740000"/>
            <a:ext cx="3600400" cy="57429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040"/>
          <a:stretch/>
        </p:blipFill>
        <p:spPr>
          <a:xfrm>
            <a:off x="230179" y="1484784"/>
            <a:ext cx="2626468" cy="322052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042"/>
          <a:stretch/>
        </p:blipFill>
        <p:spPr>
          <a:xfrm>
            <a:off x="2483768" y="2492896"/>
            <a:ext cx="2626468" cy="3563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18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584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0549"/>
            <a:ext cx="9144000" cy="1977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54870"/>
            <a:ext cx="83529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</a:rPr>
              <a:t>ไทยแลนด์ 4.0”  </a:t>
            </a:r>
            <a:r>
              <a:rPr lang="th-TH" dirty="0"/>
              <a:t>เป็นวิสัยทัศน์เชิงนโยบายการพัฒนาเศรษฐกิจของประเทศไทย </a:t>
            </a:r>
            <a:r>
              <a:rPr lang="th-TH" spc="-40" dirty="0"/>
              <a:t>หรือ </a:t>
            </a:r>
            <a:r>
              <a:rPr lang="th-TH" b="1" spc="-4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โมเดลพัฒนาเศรษฐกิจของรัฐบาล </a:t>
            </a:r>
            <a:r>
              <a:rPr lang="th-TH" spc="-40" dirty="0"/>
              <a:t>ภายใต้การนำของพลเอกประยุทธ์ จันทร์โอชา </a:t>
            </a:r>
            <a:r>
              <a:rPr lang="th-TH" dirty="0"/>
              <a:t>นายกรัฐมนตรีและหัวหน้าคณะรักษาความสงบแห่งชาติ (</a:t>
            </a:r>
            <a:r>
              <a:rPr lang="th-TH" dirty="0" err="1"/>
              <a:t>คสช</a:t>
            </a:r>
            <a:r>
              <a:rPr lang="th-TH" dirty="0"/>
              <a:t>.) ที่เข้ามาบริหารประเทศบนวิสัยทัศน์ที่ ว่า </a:t>
            </a:r>
            <a:r>
              <a:rPr lang="th-TH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“มั่นคง มั่งคั่ง และยั่งยืน” </a:t>
            </a:r>
            <a:r>
              <a:rPr lang="th-TH" dirty="0"/>
              <a:t>ที่มีภารกิจสำคัญในการขับเคลื่อนปฏิรูปประเทศด้านต่าง ๆ เพื่อปรับแก้ จัดระบบ ปรับทิศทาง และสร้างหนทางพัฒนาประเทศให้เจริญ สามารถรับมือกับโอกาสและภัยคุกคามแบบ</a:t>
            </a:r>
            <a:r>
              <a:rPr lang="th-TH" dirty="0" smtClean="0"/>
              <a:t>ใหม่ๆ</a:t>
            </a:r>
            <a:r>
              <a:rPr lang="th-TH" dirty="0"/>
              <a:t>ที่</a:t>
            </a:r>
            <a:r>
              <a:rPr lang="th-TH" dirty="0" smtClean="0"/>
              <a:t>เปลี่ยนแปลง</a:t>
            </a:r>
            <a:r>
              <a:rPr lang="th-TH" dirty="0"/>
              <a:t>อย่างเร็ว รุนแรงในศตวรรษที่ 21 </a:t>
            </a:r>
            <a:r>
              <a:rPr lang="th-TH" dirty="0" smtClean="0"/>
              <a:t>ได้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92490" y="879065"/>
            <a:ext cx="395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ไทยแลนด์ 4.0 คืออะไร?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442" y="1044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2559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59" y="1069483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Chat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879064"/>
            <a:ext cx="3111383" cy="553134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879065"/>
            <a:ext cx="3111383" cy="553134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83107"/>
            <a:ext cx="1644595" cy="16445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19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20345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603" y="89128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Payment &amp; Delivery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450"/>
          <a:stretch/>
        </p:blipFill>
        <p:spPr>
          <a:xfrm>
            <a:off x="3244967" y="1481622"/>
            <a:ext cx="2664296" cy="489970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03" y="1470584"/>
            <a:ext cx="2664296" cy="49107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331" y="1470583"/>
            <a:ext cx="2664296" cy="491074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309471" y="639633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20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40917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43" y="764704"/>
            <a:ext cx="6073432" cy="471785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932040" y="1520513"/>
            <a:ext cx="31181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latin typeface="BrowalliaUPC" pitchFamily="34" charset="-34"/>
                <a:cs typeface="BrowalliaUPC" pitchFamily="34" charset="-34"/>
              </a:rPr>
              <a:t>Q&amp;A</a:t>
            </a:r>
            <a:endParaRPr lang="en-US" sz="166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14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3830"/>
            <a:ext cx="9144000" cy="19774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0549"/>
            <a:ext cx="9144000" cy="1977451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35073" y="764704"/>
            <a:ext cx="8429652" cy="21236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ยุคของ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Thailand 1.0 - 4.0</a:t>
            </a:r>
          </a:p>
          <a:p>
            <a:pPr marL="266700"/>
            <a:r>
              <a:rPr lang="th-TH" sz="24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ยุค 1.0 </a:t>
            </a:r>
            <a:r>
              <a:rPr lang="th-TH" sz="24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เน้นการเกษตรเป็นหลัก ผลิตและขายพืชไร่ พืชสวน ส่วนมากเป็นพืชเชิงเดี่ยว</a:t>
            </a:r>
          </a:p>
          <a:p>
            <a:pPr marL="266700"/>
            <a:r>
              <a:rPr lang="th-TH" sz="24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ยุค 2.0 </a:t>
            </a:r>
            <a:r>
              <a:rPr lang="th-TH" sz="24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เน้นอุตสาหกรรมเบา</a:t>
            </a:r>
          </a:p>
          <a:p>
            <a:pPr marL="266700"/>
            <a:r>
              <a:rPr lang="th-TH" sz="24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ยุค 3.0 </a:t>
            </a:r>
            <a:r>
              <a:rPr lang="th-TH" sz="24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เน้นอุตสาหกรรมหนักและการส่งออก</a:t>
            </a:r>
          </a:p>
          <a:p>
            <a:pPr marL="266700"/>
            <a:r>
              <a:rPr lang="th-TH" sz="24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ยุค 4.0 </a:t>
            </a:r>
            <a:r>
              <a:rPr lang="th-TH" sz="24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เน้นเศรษฐกิจขับเคลื่อนด้วยนวัตกรรม</a:t>
            </a:r>
            <a:endParaRPr lang="en-US" sz="2400" dirty="0" smtClean="0">
              <a:solidFill>
                <a:sysClr val="windowText" lastClr="000000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20" y="2961526"/>
            <a:ext cx="8429652" cy="212365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Thailand 4.0 </a:t>
            </a:r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จะเน้นในเรื่องอะไรบ้าง</a:t>
            </a:r>
          </a:p>
          <a:p>
            <a:pPr marL="342900" indent="127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0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 กลุ่มอาหาร เกษตร และเทคโนโลยีชีวภาพ </a:t>
            </a:r>
          </a:p>
          <a:p>
            <a:pPr marL="342900" indent="127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0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 กลุ่มสาธารณสุข สุขภาพ และเทคโนโลยีทางการแพทย์</a:t>
            </a:r>
          </a:p>
          <a:p>
            <a:pPr marL="342900" indent="127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0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 กลุ่มเครื่องมืออุปกรณ์อัจฉริยะ หุ่นยนต์ และระบบเครื่องกลที่ใช้อิเล็กทรอนิกส์ควบคุม</a:t>
            </a:r>
          </a:p>
          <a:p>
            <a:pPr marL="342900" indent="127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0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 กลุ่มดิจิตอล เทคโนโลยีอินเทอร์เน็ตเชื่อมต่อและบังคับอุปกรณ์ต่างๆ ปัญญาประดิษฐ์</a:t>
            </a:r>
          </a:p>
          <a:p>
            <a:pPr marL="342900" indent="127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000" dirty="0" smtClean="0">
                <a:solidFill>
                  <a:sysClr val="windowText" lastClr="000000"/>
                </a:solidFill>
                <a:latin typeface="CordiaUPC" pitchFamily="34" charset="-34"/>
                <a:cs typeface="CordiaUPC" pitchFamily="34" charset="-34"/>
              </a:rPr>
              <a:t> กลุ่มอุตสาหกรรมสร้างสรรค์ วัฒนธรรม และบริการที่มีมูลค่าสูง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442" y="1044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2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2688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0549"/>
            <a:ext cx="9144000" cy="1977451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357159" y="1333200"/>
            <a:ext cx="8143932" cy="37856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ส่งเสริมเกษตรกรให้เข้าถึงข้อมูลได้ง่าย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เพิ่มศักยภาพการผลิตสินค้าเกษตรให้เพียงพอต่อการบริโภคในประเทศ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คิดค้นและพัฒนานวัตกรรมรวมถึงเทคโนโลยีที่ทันสมัย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แก้ไขปัญหาหนี้สินของเกษตรกร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พัฒนาปรับปรุงกฎระเบียบที่มีอยู่ให้ทันสมัย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เน้นทำปศุสัตว์แปลงใหญ่ให้ความสำคัญกับอาหารสุขภาพ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เพิ่มมูลค่าสินค้าเกษตร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ปรับการผลิตให้สอดคล้องกับการเปลี่ยนแปลงสภาพภูมิอากาศ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เน้นทำวิจัยและพัฒนาเพิ่มขึ้น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2400" dirty="0" err="1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บูรณา</a:t>
            </a:r>
            <a:r>
              <a:rPr lang="th-TH" sz="2400" dirty="0" smtClean="0">
                <a:solidFill>
                  <a:schemeClr val="tx1"/>
                </a:solidFill>
                <a:latin typeface="CordiaUPC" pitchFamily="34" charset="-34"/>
                <a:cs typeface="CordiaUPC" pitchFamily="34" charset="-34"/>
              </a:rPr>
              <a:t>การการทำงานร่วมกันในทุกกระทรวงที่เกี่ยวข้องเพื่อให้ครอบคลุมทุกมิติ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9" y="764704"/>
            <a:ext cx="4257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400" b="1" dirty="0">
                <a:solidFill>
                  <a:schemeClr val="accent3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 </a:t>
            </a:r>
            <a:r>
              <a:rPr lang="th-TH" sz="4400" b="1" dirty="0" smtClean="0">
                <a:solidFill>
                  <a:schemeClr val="accent3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4.0 ประกอบด้วย</a:t>
            </a:r>
            <a:endParaRPr lang="th-TH" sz="4400" b="1" dirty="0">
              <a:solidFill>
                <a:schemeClr val="accent3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442" y="1044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3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9485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cxnSp>
        <p:nvCxnSpPr>
          <p:cNvPr id="116" name="ตัวเชื่อมต่อตรง 115"/>
          <p:cNvCxnSpPr/>
          <p:nvPr/>
        </p:nvCxnSpPr>
        <p:spPr>
          <a:xfrm rot="5400000">
            <a:off x="6129877" y="7226691"/>
            <a:ext cx="36000" cy="146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19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0" name="Straight Connector 119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819442" y="1044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79064"/>
            <a:ext cx="8784976" cy="7380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>
              <a:lnSpc>
                <a:spcPts val="2500"/>
              </a:lnSpc>
            </a:pPr>
            <a:r>
              <a:rPr lang="th-TH" sz="3200" b="1" dirty="0" smtClean="0">
                <a:solidFill>
                  <a:srgbClr val="C00000"/>
                </a:solidFill>
                <a:latin typeface="CordiaUPC" pitchFamily="34" charset="-34"/>
                <a:cs typeface="CordiaUPC" pitchFamily="34" charset="-34"/>
              </a:rPr>
              <a:t>ในปี 2560 </a:t>
            </a:r>
            <a:r>
              <a:rPr lang="th-TH" sz="2200" dirty="0" smtClean="0">
                <a:solidFill>
                  <a:schemeClr val="accent3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กระทรวงเกษตรและสหกรณ์</a:t>
            </a:r>
          </a:p>
          <a:p>
            <a:pPr algn="thaiDist">
              <a:lnSpc>
                <a:spcPts val="2500"/>
              </a:lnSpc>
            </a:pPr>
            <a:r>
              <a:rPr lang="th-TH" sz="2200" dirty="0" smtClean="0">
                <a:solidFill>
                  <a:schemeClr val="accent3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มีแอปพลิเคชันเพื่อให้บริการเกษตรกรและประชาชนจำนวน 46 แอปพลิเคชัน ดังนี้</a:t>
            </a:r>
            <a:endParaRPr lang="th-TH" sz="2200" dirty="0">
              <a:solidFill>
                <a:schemeClr val="accent3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414704"/>
              </p:ext>
            </p:extLst>
          </p:nvPr>
        </p:nvGraphicFramePr>
        <p:xfrm>
          <a:off x="183590" y="1652697"/>
          <a:ext cx="8708889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889"/>
              </a:tblGrid>
              <a:tr h="1440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CordiaUPC" pitchFamily="34" charset="-34"/>
                          <a:ea typeface="+mn-ea"/>
                          <a:cs typeface="CordiaUPC" pitchFamily="34" charset="-34"/>
                        </a:rPr>
                        <a:t>กลุ่มปัจจัยการผลิต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CordiaUPC" pitchFamily="34" charset="-34"/>
                          <a:ea typeface="+mn-ea"/>
                          <a:cs typeface="CordiaUPC" pitchFamily="34" charset="-34"/>
                        </a:rPr>
                        <a:t> (9)</a:t>
                      </a:r>
                      <a:endParaRPr lang="th-TH" sz="2400" b="1" kern="1200" dirty="0">
                        <a:solidFill>
                          <a:schemeClr val="lt1"/>
                        </a:solidFill>
                        <a:latin typeface="CordiaUPC" pitchFamily="34" charset="-34"/>
                        <a:ea typeface="+mn-ea"/>
                        <a:cs typeface="CordiaUPC" pitchFamily="34" charset="-34"/>
                      </a:endParaRPr>
                    </a:p>
                  </a:txBody>
                  <a:tcPr>
                    <a:solidFill>
                      <a:srgbClr val="3CA2BE"/>
                    </a:solidFill>
                  </a:tcPr>
                </a:tc>
              </a:tr>
              <a:tr h="110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กรมชลประทาน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: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ข้อมูลข่าวสารในการบริหารจัดการน้ำ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(WMSC)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กรมพัฒนาที่ดิน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 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ปุ๋ยรายแปลง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LDD)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กดดูรู้ดิน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สารสนเทศดินและข้อมูลการ</a:t>
                      </a:r>
                      <a:r>
                        <a:rPr lang="th-TH" sz="1800" kern="1200" spc="1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ใช้ปุ๋ย (</a:t>
                      </a:r>
                      <a:r>
                        <a:rPr lang="en-US" sz="1800" kern="1200" spc="1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LDD Soil Guide)</a:t>
                      </a:r>
                      <a:endParaRPr lang="th-TH" sz="1800" kern="1200" spc="1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1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รายงานผลการวิเคราะห์ตัวอย่างดิน น้ำ ปุ๋ย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คลิปเด็ดหมอดิน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ทดลองปลูกพืชผ่านการเล่นเกมก่อนตัดสินใจปลูกพืชจริง </a:t>
                      </a:r>
                      <a:r>
                        <a:rPr lang="en-US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(LDD’s IM Farm)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ข้อมูลสารสนเทศทรัพยากรดินรายจังหวัด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กรมฝนหลวงและการบินเกษตร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 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180975" algn="l"/>
                        </a:tabLst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ฝนหลวง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Fonluang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  <a:endParaRPr lang="en-US" sz="1800" baseline="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0296542"/>
              </p:ext>
            </p:extLst>
          </p:nvPr>
        </p:nvGraphicFramePr>
        <p:xfrm>
          <a:off x="244330" y="5124106"/>
          <a:ext cx="8648150" cy="11852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8150"/>
              </a:tblGrid>
              <a:tr h="28009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กลุ่มเกษตรกร </a:t>
                      </a:r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(1)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>
                    <a:solidFill>
                      <a:srgbClr val="B5AC7D"/>
                    </a:solidFill>
                  </a:tcPr>
                </a:tc>
              </a:tr>
              <a:tr h="728014">
                <a:tc>
                  <a:txBody>
                    <a:bodyPr/>
                    <a:lstStyle/>
                    <a:p>
                      <a:pPr algn="thaiDist">
                        <a:lnSpc>
                          <a:spcPts val="1800"/>
                        </a:lnSpc>
                      </a:pP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กรมส่งเสริมการเกษตร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: </a:t>
                      </a:r>
                    </a:p>
                    <a:p>
                      <a:pPr marL="180975" indent="-180975" algn="thaiDist">
                        <a:lnSpc>
                          <a:spcPts val="1800"/>
                        </a:lnSpc>
                        <a:buFont typeface="Arial" pitchFamily="34" charset="0"/>
                        <a:buChar char="•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ทะเบียนเกษตรกรและการช่วยเหลือฯ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(DOAE Smart Check Plus)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4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2649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cxnSp>
        <p:nvCxnSpPr>
          <p:cNvPr id="116" name="ตัวเชื่อมต่อตรง 115"/>
          <p:cNvCxnSpPr/>
          <p:nvPr/>
        </p:nvCxnSpPr>
        <p:spPr>
          <a:xfrm rot="5400000">
            <a:off x="6129877" y="7226691"/>
            <a:ext cx="36000" cy="146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19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0" name="Straight Connector 119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864047" y="67397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122" name="ตาราง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1694468"/>
              </p:ext>
            </p:extLst>
          </p:nvPr>
        </p:nvGraphicFramePr>
        <p:xfrm>
          <a:off x="215516" y="1008856"/>
          <a:ext cx="8712968" cy="472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2968"/>
              </a:tblGrid>
              <a:tr h="299887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UPC" pitchFamily="34" charset="-34"/>
                          <a:cs typeface="CordiaUPC" pitchFamily="34" charset="-34"/>
                        </a:rPr>
                        <a:t>กลุ่มอำนวยการ</a:t>
                      </a:r>
                      <a:r>
                        <a:rPr lang="en-US" sz="2800" b="1" dirty="0" smtClean="0">
                          <a:latin typeface="CordiaUPC" pitchFamily="34" charset="-34"/>
                          <a:cs typeface="CordiaUPC" pitchFamily="34" charset="-34"/>
                        </a:rPr>
                        <a:t> (</a:t>
                      </a:r>
                      <a:r>
                        <a:rPr lang="th-TH" sz="2800" b="1" dirty="0" smtClean="0">
                          <a:latin typeface="CordiaUPC" pitchFamily="34" charset="-34"/>
                          <a:cs typeface="CordiaUPC" pitchFamily="34" charset="-34"/>
                        </a:rPr>
                        <a:t>20</a:t>
                      </a:r>
                      <a:r>
                        <a:rPr lang="en-US" sz="2800" b="1" dirty="0" smtClean="0"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endParaRPr lang="th-TH" sz="2800" b="1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622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sng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สำนักงานปลัดกระทรวงเกษตรและสหกรณ์</a:t>
                      </a: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: </a:t>
                      </a:r>
                      <a:endParaRPr lang="en-US" sz="1800" kern="1200" spc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ศูนย์กลางในการรวบรวม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Application </a:t>
                      </a: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กระทรวงเกษตรฯ</a:t>
                      </a:r>
                      <a:endParaRPr lang="en-US" sz="1800" kern="1200" spc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  </a:t>
                      </a: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 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MOAC App Center)</a:t>
                      </a: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ทำเนียบราชการกระทรวงเกษตรฯ</a:t>
                      </a: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One2Moac)</a:t>
                      </a:r>
                      <a:endParaRPr lang="th-TH" sz="1800" kern="1200" spc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กรมตรวจบัญชีสหกรณ์.</a:t>
                      </a: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 </a:t>
                      </a:r>
                      <a:endParaRPr lang="th-TH" sz="1800" kern="1200" spc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บัญชีรายบุคคล 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en-US" sz="1800" kern="1200" spc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SmartAcc</a:t>
                      </a:r>
                      <a:r>
                        <a:rPr lang="en-US" sz="1800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u="sng" kern="1200" spc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กรมวิชาการเกษตร</a:t>
                      </a: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 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ระบบตรวจรับรองแหล่งผลิตพืช 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GAP (GAP DOA)</a:t>
                      </a: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สถาบันวิจัยยาง (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Rubber Thai)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พรบ</a:t>
                      </a: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. กรมวิชาการเกษตร (</a:t>
                      </a:r>
                      <a:r>
                        <a:rPr lang="en-US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DOAReg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สแกนรหัสคิว</a:t>
                      </a:r>
                      <a:r>
                        <a:rPr lang="th-TH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อาร์</a:t>
                      </a: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(</a:t>
                      </a:r>
                      <a:r>
                        <a:rPr lang="en-US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DOAQRScan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ก้าวไกลกับกรมวิชาการเกษตร (</a:t>
                      </a:r>
                      <a:r>
                        <a:rPr lang="en-US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DOAForward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คลังผลงานวิจัยและเอกสารเผยแพร่ (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 Research)/</a:t>
                      </a:r>
                      <a:endParaRPr lang="th-TH" sz="1800" kern="1200" spc="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ค้นหาทะเบียนปัจจัยการผลิต  (</a:t>
                      </a:r>
                      <a:r>
                        <a:rPr lang="en-US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DOAFindregis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</a:p>
                    <a:p>
                      <a:pPr marL="177800" indent="-1778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ค้นหาทะเบียนแหล่งผลิตพืชคุณภาพ (</a:t>
                      </a:r>
                      <a:r>
                        <a:rPr lang="en-US" sz="1800" kern="1200" spc="0" baseline="0" dirty="0" err="1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DOAFindcrop</a:t>
                      </a:r>
                      <a:r>
                        <a:rPr lang="en-US" sz="1800" kern="1200" spc="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)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555954" y="1556792"/>
            <a:ext cx="41925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กรมส่งเสริมการเกษตร 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ความรู้เกี่ยวกับข่าวสารด้านการเกษตร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(Protect PLANTS)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ศัพท์เกษตร 5 ภาษาอาเซียน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(AC AGRI VOCAB)</a:t>
            </a:r>
            <a:endParaRPr lang="th-TH" sz="1800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สำนักงานการปฏิรูปที่ดินเพื่อเกษตรกรรม 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แจ้งความประสงค์ขอขึ้นทะเบียนผู้ไร้ที่ดินทำกิน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(ALRO)</a:t>
            </a:r>
          </a:p>
          <a:p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สำนักงานมาตรฐานสินค้าเกษตรและอาหารแห่งชาติ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ร้านอาหาร ที่ได้รับการรับรองมาตรฐาน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(Q Restaurant)</a:t>
            </a:r>
          </a:p>
          <a:p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สำนักงานเศรษฐกิจการเกษตร 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</a:t>
            </a:r>
            <a:endParaRPr lang="th-TH" sz="1800" b="1" u="sng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ข่าวเศรษฐกิจการเกษตร (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OAE Ag-Info)</a:t>
            </a:r>
            <a:endParaRPr lang="th-TH" sz="1800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ต้นทุนการผลิตสินค้าเกษตร (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OAE RCMO)</a:t>
            </a:r>
            <a:endParaRPr lang="th-TH" sz="1800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ปฏิทินสินค้าเกษตร (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OAE OIC</a:t>
            </a:r>
            <a:r>
              <a:rPr lang="en-US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r>
              <a:rPr lang="th-TH" sz="1800" b="1" u="sng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กรมส่งเสริมสหกรณ์ </a:t>
            </a:r>
            <a:r>
              <a:rPr lang="en-US" sz="1800" b="1" u="sng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</a:t>
            </a:r>
            <a:endParaRPr lang="th-TH" sz="1800" b="1" u="sng" dirty="0" smtClean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แบบประเมินมาตรฐานสหกรณ์ </a:t>
            </a:r>
            <a:r>
              <a:rPr lang="en-US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(Coop Standard)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th-TH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ความรู้เกี่ยวกับสหกรณ์ </a:t>
            </a:r>
            <a:r>
              <a:rPr lang="en-US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(Smart Co-op)</a:t>
            </a:r>
            <a:endParaRPr lang="en-US" sz="1800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5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8647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cxnSp>
        <p:nvCxnSpPr>
          <p:cNvPr id="116" name="ตัวเชื่อมต่อตรง 115"/>
          <p:cNvCxnSpPr/>
          <p:nvPr/>
        </p:nvCxnSpPr>
        <p:spPr>
          <a:xfrm rot="5400000">
            <a:off x="6129877" y="7226691"/>
            <a:ext cx="36000" cy="146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19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20" name="Straight Connector 119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9687251"/>
              </p:ext>
            </p:extLst>
          </p:nvPr>
        </p:nvGraphicFramePr>
        <p:xfrm>
          <a:off x="107503" y="908718"/>
          <a:ext cx="8908319" cy="4248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08319"/>
              </a:tblGrid>
              <a:tr h="57250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กลุ่มการผลิต</a:t>
                      </a:r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 (16)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75972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กรมการข้าว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: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endParaRPr lang="th-TH" sz="1800" kern="1200" spc="-5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โปรแกรมนับจำนวนเพลี้ยกระโดดสีน้ำตาล (</a:t>
                      </a:r>
                      <a:r>
                        <a:rPr lang="en-US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Insect Shot)</a:t>
                      </a:r>
                      <a:endParaRPr lang="th-TH" sz="1800" kern="1200" spc="-5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โปรแกรม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ส่งภาพถ่ายเพลี้ยกระโดดสีน้ำตาล (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Insert Server )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เตือนภัยศัตรูข้าว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Early warning system)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ข้าวพันธุ์รับรองของไทย 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Rice varieties)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เทคโนโลยีการผลิตข้าว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สถานการณ์การผลิตข้าวรายปักษ์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สถานการณ์ข้าวโลก </a:t>
                      </a:r>
                      <a:r>
                        <a:rPr lang="th-TH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en-US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Word Rice Monitoring)</a:t>
                      </a:r>
                      <a:endParaRPr lang="th-TH" sz="1800" kern="1200" spc="-5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รายงานสถานการณ์ข้าวรายสัปดาห์ (</a:t>
                      </a:r>
                      <a:r>
                        <a:rPr lang="en-US" sz="1800" kern="1200" spc="-5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RD-Rice Report)</a:t>
                      </a:r>
                      <a:endParaRPr lang="th-TH" sz="1800" kern="1200" spc="-50" baseline="0" dirty="0" smtClean="0">
                        <a:solidFill>
                          <a:schemeClr val="dk1"/>
                        </a:solidFill>
                        <a:latin typeface="AngsanaUPC" pitchFamily="18" charset="-34"/>
                        <a:ea typeface="+mn-ea"/>
                        <a:cs typeface="AngsanaUPC" pitchFamily="18" charset="-34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ระบบการบริหารจัดการการตรวจรับรองมาตรฐานข้าว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Rice GAP)</a:t>
                      </a:r>
                    </a:p>
                  </a:txBody>
                  <a:tcPr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572000" y="1484784"/>
            <a:ext cx="457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800"/>
              </a:lnSpc>
              <a:defRPr/>
            </a:pPr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กรมประมง 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การคำนวณปริมาณอาหารที่เหมาะสมสำหรับการเลี้ยงกุ้งขาว </a:t>
            </a:r>
            <a:endParaRPr lang="en-US" sz="1800" dirty="0" smtClean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  (</a:t>
            </a:r>
            <a:r>
              <a:rPr lang="th-TH" sz="1800" dirty="0" smtClean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Feed Application)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สืบค้นข้อมูลที่ใช้ในการตรวจสอบสินค้าสัตว์น้ำ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(Anti IUU Fishing)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สืบค้นข้อมูลด้านงานวิจัยเกี่ยวกับประมงน้ำจืด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researchApp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ห้องสมุดปลาสวยงามและพรรณไม้น้ำ (</a:t>
            </a:r>
            <a:r>
              <a:rPr lang="en-US" sz="1800" dirty="0" err="1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Aqualib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algn="thaiDist">
              <a:defRPr/>
            </a:pPr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กรมปศุสัตว์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: </a:t>
            </a:r>
            <a:endParaRPr lang="th-TH" sz="1800" b="1" u="sng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ความรู้ด้านการปศุสัตว์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(DLD</a:t>
            </a: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PLUS)</a:t>
            </a:r>
          </a:p>
          <a:p>
            <a:pPr algn="thaiDist">
              <a:defRPr/>
            </a:pPr>
            <a:r>
              <a:rPr lang="th-TH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กรมหม่อนไหม</a:t>
            </a:r>
            <a:r>
              <a:rPr lang="en-US" sz="1800" b="1" u="sng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 :</a:t>
            </a:r>
            <a:endParaRPr lang="th-TH" sz="1800" b="1" u="sng" dirty="0">
              <a:solidFill>
                <a:schemeClr val="dk1"/>
              </a:solidFill>
              <a:latin typeface="AngsanaUPC" pitchFamily="18" charset="-34"/>
              <a:cs typeface="AngsanaUPC" pitchFamily="18" charset="-34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ผ้าไหมไทยตรานกยูงพระราชทาน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th-TH" sz="1800" dirty="0">
                <a:solidFill>
                  <a:schemeClr val="dk1"/>
                </a:solidFill>
                <a:latin typeface="AngsanaUPC" pitchFamily="18" charset="-34"/>
                <a:cs typeface="AngsanaUPC" pitchFamily="18" charset="-34"/>
              </a:rPr>
              <a:t>มหัศจรรย์หม่อนไหม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5" y="4577938"/>
            <a:ext cx="9144000" cy="19774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6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2649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3830"/>
            <a:ext cx="9144000" cy="197745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00045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th-TH" sz="3600" b="1" dirty="0" smtClean="0">
                <a:solidFill>
                  <a:srgbClr val="742C2A"/>
                </a:solidFill>
                <a:latin typeface="BrowalliaUPC" pitchFamily="34" charset="-34"/>
                <a:cs typeface="BrowalliaUPC" pitchFamily="34" charset="-34"/>
              </a:rPr>
              <a:t>โครงการสานพลังประชารัฐ</a:t>
            </a:r>
            <a:br>
              <a:rPr lang="th-TH" sz="3600" b="1" dirty="0" smtClean="0">
                <a:solidFill>
                  <a:srgbClr val="742C2A"/>
                </a:solidFill>
                <a:latin typeface="BrowalliaUPC" pitchFamily="34" charset="-34"/>
                <a:cs typeface="BrowalliaUPC" pitchFamily="34" charset="-34"/>
              </a:rPr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Application for Smart Farmer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 </a:t>
            </a:r>
            <a:endParaRPr lang="th-TH" sz="2800" dirty="0">
              <a:solidFill>
                <a:schemeClr val="accent2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02215" y="3861048"/>
            <a:ext cx="836806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800" b="1" dirty="0" smtClean="0">
                <a:latin typeface="BrowalliaUPC" pitchFamily="34" charset="-34"/>
                <a:cs typeface="BrowalliaUPC" pitchFamily="34" charset="-34"/>
              </a:rPr>
              <a:t>คณะกรรมการพัฒนาการเกษตรสมัยใหม่</a:t>
            </a:r>
            <a:r>
              <a:rPr lang="th-TH" sz="2800" b="1" dirty="0" err="1" smtClean="0">
                <a:latin typeface="BrowalliaUPC" pitchFamily="34" charset="-34"/>
                <a:cs typeface="BrowalliaUPC" pitchFamily="34" charset="-34"/>
              </a:rPr>
              <a:t>แบบดิจิทัล</a:t>
            </a:r>
            <a:r>
              <a:rPr lang="en-US" sz="2800" b="1" dirty="0" smtClean="0">
                <a:latin typeface="BrowalliaUPC" pitchFamily="34" charset="-34"/>
                <a:cs typeface="BrowalliaUPC" pitchFamily="34" charset="-34"/>
              </a:rPr>
              <a:t> (Smart Agriculture ICT)</a:t>
            </a:r>
          </a:p>
        </p:txBody>
      </p:sp>
      <p:pic>
        <p:nvPicPr>
          <p:cNvPr id="20" name="Picture 2" descr="Image result for ประชารั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6498"/>
            <a:ext cx="4064496" cy="16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7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112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05"/>
            <a:ext cx="9144000" cy="650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30199"/>
            <a:ext cx="909264" cy="90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444393"/>
            <a:ext cx="9144000" cy="440990"/>
            <a:chOff x="0" y="6444393"/>
            <a:chExt cx="9144000" cy="440990"/>
          </a:xfrm>
        </p:grpSpPr>
        <p:pic>
          <p:nvPicPr>
            <p:cNvPr id="1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177"/>
            <a:stretch/>
          </p:blipFill>
          <p:spPr>
            <a:xfrm rot="10800000">
              <a:off x="0" y="6444393"/>
              <a:ext cx="9144000" cy="4409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6772263"/>
              <a:ext cx="9144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grayscl/>
          </a:blip>
          <a:srcRect l="12130" t="14232" r="11659" b="8907"/>
          <a:stretch/>
        </p:blipFill>
        <p:spPr>
          <a:xfrm>
            <a:off x="211505" y="731212"/>
            <a:ext cx="6408712" cy="36338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18118" y="3834358"/>
            <a:ext cx="3202099" cy="52535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2" descr="Image result for ประชารัฐ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863" y="696674"/>
            <a:ext cx="1768152" cy="7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774815" y="3020131"/>
            <a:ext cx="2221666" cy="1339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/>
          </a:p>
        </p:txBody>
      </p:sp>
      <p:sp>
        <p:nvSpPr>
          <p:cNvPr id="17" name="TextBox 16"/>
          <p:cNvSpPr txBox="1"/>
          <p:nvPr/>
        </p:nvSpPr>
        <p:spPr>
          <a:xfrm>
            <a:off x="5811544" y="5299961"/>
            <a:ext cx="107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endParaRPr lang="th-TH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3179" y="3095114"/>
            <a:ext cx="199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Smart Farmer 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100,000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คน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/ </a:t>
            </a:r>
            <a:r>
              <a:rPr lang="th-TH" sz="14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ปี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9207" y="3600399"/>
            <a:ext cx="245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1 </a:t>
            </a:r>
            <a:r>
              <a:rPr lang="th-TH" sz="16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ครัวเรือน 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1</a:t>
            </a:r>
            <a:r>
              <a:rPr lang="th-TH" sz="16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Smart Farmer</a:t>
            </a:r>
            <a:endParaRPr lang="th-TH" sz="1600" b="1" dirty="0" smtClean="0">
              <a:solidFill>
                <a:schemeClr val="bg1">
                  <a:lumMod val="50000"/>
                </a:schemeClr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pic>
        <p:nvPicPr>
          <p:cNvPr id="20" name="Picture 6" descr="Image result for smart farm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815" y="1700626"/>
            <a:ext cx="2232248" cy="12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9244" y="446902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endParaRPr lang="th-TH" sz="4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สี่เหลี่ยมผืนผ้า 4"/>
          <p:cNvSpPr/>
          <p:nvPr/>
        </p:nvSpPr>
        <p:spPr>
          <a:xfrm>
            <a:off x="-40015" y="4365104"/>
            <a:ext cx="9144000" cy="3539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154" y="4293096"/>
            <a:ext cx="335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Application</a:t>
            </a:r>
            <a:r>
              <a:rPr lang="en-US" sz="28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 </a:t>
            </a:r>
            <a:r>
              <a:rPr lang="th-TH" sz="2000" dirty="0" smtClean="0">
                <a:solidFill>
                  <a:schemeClr val="bg1"/>
                </a:solidFill>
                <a:latin typeface="BrowalliaUPC" pitchFamily="34" charset="-34"/>
                <a:ea typeface="Tahoma" panose="020B0604030504040204" pitchFamily="34" charset="0"/>
                <a:cs typeface="BrowalliaUPC" pitchFamily="34" charset="-34"/>
              </a:rPr>
              <a:t>ของกระทรวงเกษตรและสหกรณ์</a:t>
            </a:r>
            <a:endParaRPr lang="en-US" sz="2000" dirty="0">
              <a:solidFill>
                <a:schemeClr val="bg1"/>
              </a:solidFill>
              <a:latin typeface="BrowalliaUPC" pitchFamily="34" charset="-34"/>
              <a:ea typeface="Tahoma" panose="020B0604030504040204" pitchFamily="34" charset="0"/>
              <a:cs typeface="BrowalliaUPC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4815" y="1642721"/>
            <a:ext cx="11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endParaRPr lang="th-TH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50362" t="40936" r="7023" b="34582"/>
          <a:stretch/>
        </p:blipFill>
        <p:spPr>
          <a:xfrm>
            <a:off x="2196076" y="4797152"/>
            <a:ext cx="5782541" cy="18677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50362" t="66432" r="34474" b="14563"/>
          <a:stretch/>
        </p:blipFill>
        <p:spPr>
          <a:xfrm>
            <a:off x="120071" y="4725144"/>
            <a:ext cx="2060889" cy="14521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72137" t="66734" r="10707" b="10625"/>
          <a:stretch/>
        </p:blipFill>
        <p:spPr>
          <a:xfrm>
            <a:off x="7554834" y="4970490"/>
            <a:ext cx="1510381" cy="112060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08288" y="88166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87325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เกษตรกร 4.0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กับ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Application 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CordiaUPC" pitchFamily="34" charset="-34"/>
                <a:cs typeface="CordiaUPC" pitchFamily="34" charset="-34"/>
              </a:rPr>
              <a:t>ส่งเสริมการผลิต</a:t>
            </a:r>
            <a:endParaRPr lang="th-TH" sz="2400" b="1" dirty="0">
              <a:solidFill>
                <a:schemeClr val="bg1">
                  <a:lumMod val="9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9471" y="6396335"/>
            <a:ext cx="29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8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2206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1336</Words>
  <Application>Microsoft Office PowerPoint</Application>
  <PresentationFormat>On-screen Show (4:3)</PresentationFormat>
  <Paragraphs>216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ชุดรูปแบบของ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Tharnee</cp:lastModifiedBy>
  <cp:revision>220</cp:revision>
  <cp:lastPrinted>2017-11-21T02:19:11Z</cp:lastPrinted>
  <dcterms:created xsi:type="dcterms:W3CDTF">2017-06-21T02:16:18Z</dcterms:created>
  <dcterms:modified xsi:type="dcterms:W3CDTF">2017-11-22T15:04:19Z</dcterms:modified>
</cp:coreProperties>
</file>